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6"/>
  </p:notesMasterIdLst>
  <p:sldIdLst>
    <p:sldId id="256" r:id="rId2"/>
    <p:sldId id="257" r:id="rId3"/>
    <p:sldId id="258" r:id="rId4"/>
    <p:sldId id="264" r:id="rId5"/>
    <p:sldId id="268" r:id="rId6"/>
    <p:sldId id="269" r:id="rId7"/>
    <p:sldId id="259" r:id="rId8"/>
    <p:sldId id="270" r:id="rId9"/>
    <p:sldId id="275" r:id="rId10"/>
    <p:sldId id="297" r:id="rId11"/>
    <p:sldId id="296" r:id="rId12"/>
    <p:sldId id="286" r:id="rId13"/>
    <p:sldId id="298" r:id="rId14"/>
    <p:sldId id="299" r:id="rId15"/>
    <p:sldId id="294" r:id="rId16"/>
    <p:sldId id="276" r:id="rId17"/>
    <p:sldId id="292" r:id="rId18"/>
    <p:sldId id="291" r:id="rId19"/>
    <p:sldId id="290" r:id="rId20"/>
    <p:sldId id="293" r:id="rId21"/>
    <p:sldId id="323" r:id="rId22"/>
    <p:sldId id="289" r:id="rId23"/>
    <p:sldId id="302" r:id="rId24"/>
    <p:sldId id="309" r:id="rId25"/>
    <p:sldId id="308" r:id="rId26"/>
    <p:sldId id="310" r:id="rId27"/>
    <p:sldId id="280" r:id="rId28"/>
    <p:sldId id="307" r:id="rId29"/>
    <p:sldId id="303" r:id="rId30"/>
    <p:sldId id="304" r:id="rId31"/>
    <p:sldId id="305" r:id="rId32"/>
    <p:sldId id="306" r:id="rId33"/>
    <p:sldId id="278" r:id="rId34"/>
    <p:sldId id="300" r:id="rId35"/>
    <p:sldId id="301" r:id="rId36"/>
    <p:sldId id="281" r:id="rId37"/>
    <p:sldId id="311" r:id="rId38"/>
    <p:sldId id="312" r:id="rId39"/>
    <p:sldId id="313" r:id="rId40"/>
    <p:sldId id="314" r:id="rId41"/>
    <p:sldId id="316" r:id="rId42"/>
    <p:sldId id="315" r:id="rId43"/>
    <p:sldId id="260" r:id="rId44"/>
    <p:sldId id="266" r:id="rId45"/>
    <p:sldId id="287" r:id="rId46"/>
    <p:sldId id="317" r:id="rId47"/>
    <p:sldId id="319" r:id="rId48"/>
    <p:sldId id="320" r:id="rId49"/>
    <p:sldId id="321" r:id="rId50"/>
    <p:sldId id="322" r:id="rId51"/>
    <p:sldId id="318" r:id="rId52"/>
    <p:sldId id="288" r:id="rId53"/>
    <p:sldId id="261" r:id="rId54"/>
    <p:sldId id="263" r:id="rId55"/>
  </p:sldIdLst>
  <p:sldSz cx="9906000" cy="6858000" type="A4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libri Light" panose="020F0302020204030204" pitchFamily="34" charset="0"/>
      <p:regular r:id="rId61"/>
      <p:italic r:id="rId62"/>
    </p:embeddedFont>
    <p:embeddedFont>
      <p:font typeface="helvetica" panose="020B0604020202020204" pitchFamily="34" charset="0"/>
      <p:regular r:id="rId63"/>
      <p:bold r:id="rId64"/>
      <p:italic r:id="rId65"/>
      <p:boldItalic r:id="rId66"/>
    </p:embeddedFont>
    <p:embeddedFont>
      <p:font typeface="맑은 고딕" panose="020B0503020000020004" pitchFamily="50" charset="-127"/>
      <p:regular r:id="rId67"/>
      <p:bold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5C68"/>
    <a:srgbClr val="548235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7660" autoAdjust="0"/>
  </p:normalViewPr>
  <p:slideViewPr>
    <p:cSldViewPr snapToGrid="0" showGuides="1">
      <p:cViewPr varScale="1">
        <p:scale>
          <a:sx n="104" d="100"/>
          <a:sy n="104" d="100"/>
        </p:scale>
        <p:origin x="114" y="43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1115C-544F-4824-BEB0-1F814F3874B8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D4F70-DCF5-43F8-BD90-C982E5FF6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120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4F70-DCF5-43F8-BD90-C982E5FF6D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681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정규 표현식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4F70-DCF5-43F8-BD90-C982E5FF6D4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03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정규 표현식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4F70-DCF5-43F8-BD90-C982E5FF6D4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603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한국교통연구원의 자료를 보고 유동인구 데이터와 지도시각화를 해보고 싶다고 생각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4F70-DCF5-43F8-BD90-C982E5FF6D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250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</a:t>
            </a:r>
            <a:r>
              <a:rPr lang="en-US" altLang="ko-KR" dirty="0"/>
              <a:t>+</a:t>
            </a:r>
            <a:r>
              <a:rPr lang="ko-KR" altLang="en-US" dirty="0"/>
              <a:t>유동인구 </a:t>
            </a:r>
            <a:r>
              <a:rPr lang="en-US" altLang="ko-KR" dirty="0"/>
              <a:t>-&gt; </a:t>
            </a:r>
            <a:r>
              <a:rPr lang="ko-KR" altLang="en-US" dirty="0"/>
              <a:t>상권분석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4F70-DCF5-43F8-BD90-C982E5FF6D4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46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Geocoder </a:t>
            </a:r>
            <a:r>
              <a:rPr lang="ko-KR" altLang="en-US" dirty="0"/>
              <a:t>소프트웨어</a:t>
            </a:r>
            <a:r>
              <a:rPr lang="en-US" altLang="ko-KR" dirty="0"/>
              <a:t>. Google </a:t>
            </a:r>
            <a:r>
              <a:rPr lang="en-US" altLang="ko-KR" dirty="0" err="1"/>
              <a:t>spredsheet</a:t>
            </a:r>
            <a:r>
              <a:rPr lang="en-US" altLang="ko-KR" dirty="0"/>
              <a:t> </a:t>
            </a:r>
            <a:r>
              <a:rPr lang="ko-KR" altLang="en-US" dirty="0"/>
              <a:t>개발자 도구 </a:t>
            </a:r>
            <a:r>
              <a:rPr lang="en-US" altLang="ko-KR" dirty="0" err="1"/>
              <a:t>GeoCode</a:t>
            </a:r>
            <a:r>
              <a:rPr lang="en-US" altLang="ko-KR" dirty="0"/>
              <a:t>, </a:t>
            </a:r>
            <a:r>
              <a:rPr lang="ko-KR" altLang="en-US" dirty="0"/>
              <a:t>서버 </a:t>
            </a:r>
            <a:r>
              <a:rPr lang="ko-KR" altLang="en-US" dirty="0" err="1"/>
              <a:t>트레픽</a:t>
            </a:r>
            <a:r>
              <a:rPr lang="ko-KR" altLang="en-US" dirty="0"/>
              <a:t> 유지</a:t>
            </a:r>
            <a:endParaRPr lang="en-US" altLang="ko-KR" dirty="0"/>
          </a:p>
          <a:p>
            <a:r>
              <a:rPr lang="ko-KR" altLang="en-US" dirty="0"/>
              <a:t>이지수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4F70-DCF5-43F8-BD90-C982E5FF6D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920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중복값</a:t>
            </a:r>
            <a:r>
              <a:rPr lang="ko-KR" altLang="en-US" dirty="0"/>
              <a:t> 제거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4F70-DCF5-43F8-BD90-C982E5FF6D4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965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17, 18, 19</a:t>
            </a:r>
            <a:r>
              <a:rPr lang="ko-KR" altLang="en-US" dirty="0"/>
              <a:t>년의 </a:t>
            </a:r>
            <a:r>
              <a:rPr lang="en-US" altLang="ko-KR" dirty="0"/>
              <a:t>join</a:t>
            </a:r>
            <a:r>
              <a:rPr lang="ko-KR" altLang="en-US" dirty="0"/>
              <a:t>을 하기 위해 </a:t>
            </a:r>
            <a:r>
              <a:rPr lang="en-US" altLang="ko-KR" dirty="0" err="1"/>
              <a:t>rbind</a:t>
            </a:r>
            <a:r>
              <a:rPr lang="ko-KR" altLang="en-US" dirty="0"/>
              <a:t>로 세로로 데이터 결합 후</a:t>
            </a:r>
            <a:endParaRPr lang="en-US" altLang="ko-KR" dirty="0"/>
          </a:p>
          <a:p>
            <a:r>
              <a:rPr lang="ko-KR" altLang="en-US" dirty="0"/>
              <a:t>중복 데이터 제거의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4F70-DCF5-43F8-BD90-C982E5FF6D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118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2610</a:t>
            </a:r>
            <a:r>
              <a:rPr lang="ko-KR" altLang="en-US" dirty="0"/>
              <a:t>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4F70-DCF5-43F8-BD90-C982E5FF6D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93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4F70-DCF5-43F8-BD90-C982E5FF6D4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189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정규 표현식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D4F70-DCF5-43F8-BD90-C982E5FF6D4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95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03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28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3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723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33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43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65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387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17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7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99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0BC63-58BA-4D92-9737-00B729D4F50E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63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hyperlink" Target="&#44208;&#44284;/&#50976;&#46041;&#51064;&#44396;+&#51648;&#54616;&#52384;.html" TargetMode="External"/><Relationship Id="rId4" Type="http://schemas.openxmlformats.org/officeDocument/2006/relationships/hyperlink" Target="&#44208;&#44284;/&#50976;&#46041;&#51064;&#44396;+&#47749;&#49548;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&#44208;&#44284;/&#50672;&#47161;&#48324;&#50976;&#46041;&#51064;&#44396;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&#44208;&#44284;/60&#45824;%20&#51452;&#47568;vs&#54868;&#49688;.html" TargetMode="External"/><Relationship Id="rId3" Type="http://schemas.openxmlformats.org/officeDocument/2006/relationships/hyperlink" Target="&#44208;&#44284;/9&#49884;vs22&#49884;(v).html" TargetMode="External"/><Relationship Id="rId7" Type="http://schemas.openxmlformats.org/officeDocument/2006/relationships/hyperlink" Target="&#44208;&#44284;/50&#45824;%20&#51452;&#47568;vs&#54868;&#49688;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&#44208;&#44284;/40&#45824;%20&#51452;&#47568;vs&#54868;&#49688;.html" TargetMode="External"/><Relationship Id="rId11" Type="http://schemas.openxmlformats.org/officeDocument/2006/relationships/image" Target="../media/image59.png"/><Relationship Id="rId5" Type="http://schemas.openxmlformats.org/officeDocument/2006/relationships/hyperlink" Target="&#44208;&#44284;/30&#45824;%20&#51452;&#47568;vs&#54868;&#49688;.html" TargetMode="External"/><Relationship Id="rId10" Type="http://schemas.openxmlformats.org/officeDocument/2006/relationships/image" Target="../media/image69.png"/><Relationship Id="rId4" Type="http://schemas.openxmlformats.org/officeDocument/2006/relationships/hyperlink" Target="&#44208;&#44284;/20&#45824;%20&#51452;&#47568;vs&#54868;&#49688;.html" TargetMode="External"/><Relationship Id="rId9" Type="http://schemas.openxmlformats.org/officeDocument/2006/relationships/hyperlink" Target="&#44208;&#44284;/&#49688;&#50836;&#51068;vs&#53664;&#50836;&#51068;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7537" y="2444115"/>
            <a:ext cx="4222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b="1" dirty="0">
                <a:solidFill>
                  <a:schemeClr val="accent6">
                    <a:lumMod val="75000"/>
                  </a:schemeClr>
                </a:solidFill>
              </a:rPr>
              <a:t>유동인구분석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5359" y="3028890"/>
            <a:ext cx="1746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In Seoul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96824" y="6046964"/>
            <a:ext cx="1465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Project1</a:t>
            </a:r>
          </a:p>
          <a:p>
            <a:pPr algn="r"/>
            <a:r>
              <a:rPr lang="ko-KR" altLang="en-US" sz="1200" b="1" dirty="0" err="1">
                <a:solidFill>
                  <a:schemeClr val="accent6">
                    <a:lumMod val="75000"/>
                  </a:schemeClr>
                </a:solidFill>
              </a:rPr>
              <a:t>이현승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515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33714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(1)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구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글에서 좌표 값 가져오기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256479-B368-4F1E-9A79-042D85A24F75}"/>
              </a:ext>
            </a:extLst>
          </p:cNvPr>
          <p:cNvSpPr txBox="1"/>
          <p:nvPr/>
        </p:nvSpPr>
        <p:spPr>
          <a:xfrm>
            <a:off x="8279704" y="6103234"/>
            <a:ext cx="146554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gecode_coord.r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700" b="1" dirty="0" err="1">
                <a:solidFill>
                  <a:schemeClr val="accent6">
                    <a:lumMod val="75000"/>
                  </a:schemeClr>
                </a:solidFill>
              </a:rPr>
              <a:t>구글스프래드시트</a:t>
            </a:r>
            <a:r>
              <a:rPr lang="ko-KR" altLang="en-US" sz="700" b="1" dirty="0">
                <a:solidFill>
                  <a:schemeClr val="accent6">
                    <a:lumMod val="75000"/>
                  </a:schemeClr>
                </a:solidFill>
              </a:rPr>
              <a:t> 개발자도구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9967B5-B288-4227-8296-1B31623A7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10" y="1622643"/>
            <a:ext cx="3956222" cy="18330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EF0A0F8-9423-409F-80EE-48B1DF7F5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96" y="3751246"/>
            <a:ext cx="3328850" cy="273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72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33714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(1)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구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글에서 좌표 값 가져오기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256479-B368-4F1E-9A79-042D85A24F75}"/>
              </a:ext>
            </a:extLst>
          </p:cNvPr>
          <p:cNvSpPr txBox="1"/>
          <p:nvPr/>
        </p:nvSpPr>
        <p:spPr>
          <a:xfrm>
            <a:off x="8279704" y="6103234"/>
            <a:ext cx="146554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gecode_coord.r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700" b="1" dirty="0" err="1">
                <a:solidFill>
                  <a:schemeClr val="accent6">
                    <a:lumMod val="75000"/>
                  </a:schemeClr>
                </a:solidFill>
              </a:rPr>
              <a:t>구글스프래드시트</a:t>
            </a:r>
            <a:r>
              <a:rPr lang="ko-KR" altLang="en-US" sz="700" b="1" dirty="0">
                <a:solidFill>
                  <a:schemeClr val="accent6">
                    <a:lumMod val="75000"/>
                  </a:schemeClr>
                </a:solidFill>
              </a:rPr>
              <a:t> 개발자도구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E6646F-A067-42E1-A4DA-14878A7C4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09" y="1584350"/>
            <a:ext cx="7274133" cy="26921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13924B-BD07-4428-B27A-7B2C9A4B9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09" y="4513909"/>
            <a:ext cx="3771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43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(2)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유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동인구 데이터와 좌표 데이터의 결합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Proconditioning.r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F6EFF6-D504-4A68-93C5-68B2CEBC8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61" y="1595359"/>
            <a:ext cx="5124450" cy="13239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F05AF0-1583-419C-AC0A-93B6A6B5E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761" y="3113987"/>
            <a:ext cx="58864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78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(2)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유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동인구 데이터와 좌표 데이터의 결합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Proconditioning.r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7FB29F-EED5-4CB7-906E-2EDED1D32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55" y="2151528"/>
            <a:ext cx="4577484" cy="2667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912A2-8139-433B-94C6-D6E2A251851D}"/>
              </a:ext>
            </a:extLst>
          </p:cNvPr>
          <p:cNvSpPr txBox="1"/>
          <p:nvPr/>
        </p:nvSpPr>
        <p:spPr>
          <a:xfrm>
            <a:off x="735608" y="1732738"/>
            <a:ext cx="218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flow19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9CF9CB-0EC2-43A7-A1C5-9593F5557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438" y="2706146"/>
            <a:ext cx="4758957" cy="266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99DBDB-1709-455B-9791-5F8CCB6DEE94}"/>
              </a:ext>
            </a:extLst>
          </p:cNvPr>
          <p:cNvSpPr txBox="1"/>
          <p:nvPr/>
        </p:nvSpPr>
        <p:spPr>
          <a:xfrm>
            <a:off x="8248800" y="2336814"/>
            <a:ext cx="218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add_total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2F4832-914A-4469-87F4-51BAC9F55347}"/>
              </a:ext>
            </a:extLst>
          </p:cNvPr>
          <p:cNvSpPr txBox="1"/>
          <p:nvPr/>
        </p:nvSpPr>
        <p:spPr>
          <a:xfrm>
            <a:off x="4069054" y="5559062"/>
            <a:ext cx="2189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JOIN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288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(2)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유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동인구 데이터와 좌표 데이터의 결합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Proconditioning.r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912A2-8139-433B-94C6-D6E2A251851D}"/>
              </a:ext>
            </a:extLst>
          </p:cNvPr>
          <p:cNvSpPr txBox="1"/>
          <p:nvPr/>
        </p:nvSpPr>
        <p:spPr>
          <a:xfrm>
            <a:off x="988726" y="1731364"/>
            <a:ext cx="396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flow19 /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add_total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조인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BABC41-6CA1-46CF-ADBF-96E238C83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26" y="2100696"/>
            <a:ext cx="64293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14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114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(3)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표와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ggmap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이용한 지도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DE52-D0EF-46CE-9AF4-CE4A97F10239}"/>
              </a:ext>
            </a:extLst>
          </p:cNvPr>
          <p:cNvSpPr txBox="1"/>
          <p:nvPr/>
        </p:nvSpPr>
        <p:spPr>
          <a:xfrm>
            <a:off x="8279704" y="6103234"/>
            <a:ext cx="1465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Seouldongmap.r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D888D5-1779-43B2-B421-982062925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86" y="2064421"/>
            <a:ext cx="4159144" cy="34454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F1B8D9-B4FE-4AC7-848D-098A8A08AA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081832"/>
            <a:ext cx="4953000" cy="337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88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114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(3)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표와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ggmap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이용한 지도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DE52-D0EF-46CE-9AF4-CE4A97F10239}"/>
              </a:ext>
            </a:extLst>
          </p:cNvPr>
          <p:cNvSpPr txBox="1"/>
          <p:nvPr/>
        </p:nvSpPr>
        <p:spPr>
          <a:xfrm>
            <a:off x="8279704" y="6103234"/>
            <a:ext cx="1465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Seouldongmap.r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CCF3E-D527-43FF-9308-F9D7F6964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42" y="1692744"/>
            <a:ext cx="7898122" cy="435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89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114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(3)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표와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ggmap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이용한 지도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DE52-D0EF-46CE-9AF4-CE4A97F10239}"/>
              </a:ext>
            </a:extLst>
          </p:cNvPr>
          <p:cNvSpPr txBox="1"/>
          <p:nvPr/>
        </p:nvSpPr>
        <p:spPr>
          <a:xfrm>
            <a:off x="8279704" y="6103234"/>
            <a:ext cx="1465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Seouldongmap.r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EA4043-C4B5-4B51-BD4E-13CAE9BF1F10}"/>
              </a:ext>
            </a:extLst>
          </p:cNvPr>
          <p:cNvSpPr/>
          <p:nvPr/>
        </p:nvSpPr>
        <p:spPr>
          <a:xfrm>
            <a:off x="1094954" y="2966828"/>
            <a:ext cx="558071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&lt;GIS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용어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shp,shx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=data(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공간데이터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dbf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=information(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속성정보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Shapefile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은 벡터 형식이며 점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선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도형으로</a:t>
            </a:r>
            <a:b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표현된다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b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</a:b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개의 확장 포맷을 통틀어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shapefile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이라고 하며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shp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shx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dbf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가 해당 포맷을 뜻한다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23A9A0-A346-4306-80A6-631B6CF5F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21" y="1510667"/>
            <a:ext cx="6489511" cy="131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01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114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(3)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표와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ggmap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이용한 지도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DE52-D0EF-46CE-9AF4-CE4A97F10239}"/>
              </a:ext>
            </a:extLst>
          </p:cNvPr>
          <p:cNvSpPr txBox="1"/>
          <p:nvPr/>
        </p:nvSpPr>
        <p:spPr>
          <a:xfrm>
            <a:off x="8279704" y="6103234"/>
            <a:ext cx="1465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Seouldongmap.r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ACF7F5-D054-495C-90A1-16482AF40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89" y="1535783"/>
            <a:ext cx="6714851" cy="13551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F3B64A-0890-4AB7-9059-16E7622F1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89" y="3104285"/>
            <a:ext cx="2680055" cy="263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82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114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(3)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표와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ggmap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이용한 지도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DE52-D0EF-46CE-9AF4-CE4A97F10239}"/>
              </a:ext>
            </a:extLst>
          </p:cNvPr>
          <p:cNvSpPr txBox="1"/>
          <p:nvPr/>
        </p:nvSpPr>
        <p:spPr>
          <a:xfrm>
            <a:off x="8279704" y="6103234"/>
            <a:ext cx="1465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Seouldongmap.r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1CF98A-DBB1-441B-ADC6-75B276DDA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71" y="1445676"/>
            <a:ext cx="8488919" cy="7802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FE44CD-E4C1-410C-B5E4-A3429C0CF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09" y="2270927"/>
            <a:ext cx="8473945" cy="349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96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5688" y="932391"/>
            <a:ext cx="3175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</a:rPr>
              <a:t>CONTENT</a:t>
            </a:r>
            <a:endParaRPr lang="ko-KR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24855" y="2112407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24855" y="3124990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24855" y="4137573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19847" y="5150156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86F1F-8A80-4AB4-91D5-532F1D9D3D0C}"/>
              </a:ext>
            </a:extLst>
          </p:cNvPr>
          <p:cNvSpPr txBox="1"/>
          <p:nvPr/>
        </p:nvSpPr>
        <p:spPr>
          <a:xfrm>
            <a:off x="3080825" y="2083785"/>
            <a:ext cx="611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주제 선정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ABD64C-1E19-4B12-A33D-6DF8F316BBF0}"/>
              </a:ext>
            </a:extLst>
          </p:cNvPr>
          <p:cNvSpPr txBox="1"/>
          <p:nvPr/>
        </p:nvSpPr>
        <p:spPr>
          <a:xfrm>
            <a:off x="3080825" y="3094348"/>
            <a:ext cx="611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프로젝트 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2DDE28-5D25-4C44-8C98-F4247A3AE5D1}"/>
              </a:ext>
            </a:extLst>
          </p:cNvPr>
          <p:cNvSpPr txBox="1"/>
          <p:nvPr/>
        </p:nvSpPr>
        <p:spPr>
          <a:xfrm>
            <a:off x="3080825" y="4104912"/>
            <a:ext cx="611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데이터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F493B-FDC4-431E-953D-F4AF0CCC8E20}"/>
              </a:ext>
            </a:extLst>
          </p:cNvPr>
          <p:cNvSpPr txBox="1"/>
          <p:nvPr/>
        </p:nvSpPr>
        <p:spPr>
          <a:xfrm>
            <a:off x="3080825" y="5115476"/>
            <a:ext cx="611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후기 </a:t>
            </a:r>
          </a:p>
        </p:txBody>
      </p:sp>
    </p:spTree>
    <p:extLst>
      <p:ext uri="{BB962C8B-B14F-4D97-AF65-F5344CB8AC3E}">
        <p14:creationId xmlns:p14="http://schemas.microsoft.com/office/powerpoint/2010/main" val="4123247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114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(3)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표와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ggmap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이용한 지도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DE52-D0EF-46CE-9AF4-CE4A97F10239}"/>
              </a:ext>
            </a:extLst>
          </p:cNvPr>
          <p:cNvSpPr txBox="1"/>
          <p:nvPr/>
        </p:nvSpPr>
        <p:spPr>
          <a:xfrm>
            <a:off x="8279704" y="6103234"/>
            <a:ext cx="1465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Seouldongmap.r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55C780-9E5A-4858-9C26-09B27F98B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08" y="3429000"/>
            <a:ext cx="5897909" cy="31121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BCFE82-2989-4DD6-A4DD-1A9579FF0A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966"/>
          <a:stretch/>
        </p:blipFill>
        <p:spPr>
          <a:xfrm>
            <a:off x="863109" y="1467548"/>
            <a:ext cx="8918240" cy="18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19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114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(3)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표와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ggmap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이용한 지도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DE52-D0EF-46CE-9AF4-CE4A97F10239}"/>
              </a:ext>
            </a:extLst>
          </p:cNvPr>
          <p:cNvSpPr txBox="1"/>
          <p:nvPr/>
        </p:nvSpPr>
        <p:spPr>
          <a:xfrm>
            <a:off x="8279704" y="6103234"/>
            <a:ext cx="1465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Seouldongmap.r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D888D5-1779-43B2-B421-982062925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86" y="2914484"/>
            <a:ext cx="4651000" cy="38528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5A2681-2357-4220-8B91-9AC25039DE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768"/>
          <a:stretch/>
        </p:blipFill>
        <p:spPr>
          <a:xfrm>
            <a:off x="958946" y="1465352"/>
            <a:ext cx="8606879" cy="13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60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114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(3)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표와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ggmap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이용한 지도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DE52-D0EF-46CE-9AF4-CE4A97F10239}"/>
              </a:ext>
            </a:extLst>
          </p:cNvPr>
          <p:cNvSpPr txBox="1"/>
          <p:nvPr/>
        </p:nvSpPr>
        <p:spPr>
          <a:xfrm>
            <a:off x="8279704" y="6103234"/>
            <a:ext cx="1465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Seouldongmap.r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224EB6-BB8F-4E92-9B59-CDFBBDC88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19" y="4203051"/>
            <a:ext cx="3568563" cy="25084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F7DC50-AF7F-478D-A94F-072012C91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764" y="1437992"/>
            <a:ext cx="6618346" cy="27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74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(4)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하철 데이터와 관광명소 데이터 가공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Attractions.r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Seoulsubway.r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E4A132-9AAD-4D31-B765-2F85905DD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33" y="1694990"/>
            <a:ext cx="5874307" cy="34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74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(4)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하철 데이터와 관광명소 데이터 가공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Attractions.r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Seoulsubway.r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ECBF04-202F-46AD-88FF-F8411EB2C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80" y="1599259"/>
            <a:ext cx="5330902" cy="43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18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(4)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하철 데이터와 관광명소 데이터 가공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Attractions.r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Seoulsubway.r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B1B8B0-1076-4B8B-AB21-DA3164C07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40" y="1592856"/>
            <a:ext cx="70008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97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(4)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지하철 데이터와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광명소 데이터 가공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Attractions.r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Seoulsubway.r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ECBBF9-3D15-4FD5-8791-95422FDFB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042" y="1875620"/>
            <a:ext cx="5724411" cy="293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73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Attractions.r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Seoulsubway.r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86E459-553D-4B07-ADB8-5148D33F2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56" y="1602304"/>
            <a:ext cx="6048260" cy="305127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C208425-945B-4BBC-A5C3-2DB5CD2390F1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(4)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지하철 데이터와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광명소 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561354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Attractions.r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Seoulsubway.r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9A95C1-AA87-4757-BA38-F28D300C9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496" y="2427934"/>
            <a:ext cx="3114675" cy="31432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F461A9-6FDD-49F5-ADC7-2A2CD3009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496" y="1769640"/>
            <a:ext cx="5610225" cy="3905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5C5BB01-86C1-40E7-875D-A86869C34209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(4)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지하철 데이터와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광명소 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3231847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Attractions.r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Seoulsubway.r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727F7B-9A79-408D-8635-FB3869E64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23" y="1542521"/>
            <a:ext cx="6448425" cy="39147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C2D6CC7-C0AA-4882-A99B-2F3E1E6A7C2D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(4)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지하철 데이터와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광명소 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58808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3" y="990071"/>
            <a:ext cx="713173" cy="71317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616250" y="1069203"/>
            <a:ext cx="1702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주제 선정</a:t>
            </a:r>
            <a:endParaRPr lang="ko-KR" alt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951978" y="2392175"/>
            <a:ext cx="390812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13">
            <a:extLst>
              <a:ext uri="{FF2B5EF4-FFF2-40B4-BE49-F238E27FC236}">
                <a16:creationId xmlns:a16="http://schemas.microsoft.com/office/drawing/2014/main" id="{D668D171-D78E-432A-9D8E-B54787242DF2}"/>
              </a:ext>
            </a:extLst>
          </p:cNvPr>
          <p:cNvCxnSpPr/>
          <p:nvPr/>
        </p:nvCxnSpPr>
        <p:spPr>
          <a:xfrm flipV="1">
            <a:off x="1360170" y="5120790"/>
            <a:ext cx="4462236" cy="992413"/>
          </a:xfrm>
          <a:prstGeom prst="bentConnector3">
            <a:avLst>
              <a:gd name="adj1" fmla="val 56404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4">
            <a:extLst>
              <a:ext uri="{FF2B5EF4-FFF2-40B4-BE49-F238E27FC236}">
                <a16:creationId xmlns:a16="http://schemas.microsoft.com/office/drawing/2014/main" id="{FA9AD19E-10A7-4B50-826F-613746CCAF97}"/>
              </a:ext>
            </a:extLst>
          </p:cNvPr>
          <p:cNvCxnSpPr/>
          <p:nvPr/>
        </p:nvCxnSpPr>
        <p:spPr>
          <a:xfrm flipV="1">
            <a:off x="5822406" y="4147027"/>
            <a:ext cx="3062514" cy="973762"/>
          </a:xfrm>
          <a:prstGeom prst="bentConnector3">
            <a:avLst>
              <a:gd name="adj1" fmla="val 24496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28D13E-901D-4DCD-AB27-3661E816F7DE}"/>
              </a:ext>
            </a:extLst>
          </p:cNvPr>
          <p:cNvSpPr/>
          <p:nvPr/>
        </p:nvSpPr>
        <p:spPr>
          <a:xfrm>
            <a:off x="1360169" y="6017163"/>
            <a:ext cx="2524125" cy="1110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9B72D6-FCE6-43AE-90C5-6359199A7873}"/>
              </a:ext>
            </a:extLst>
          </p:cNvPr>
          <p:cNvSpPr/>
          <p:nvPr/>
        </p:nvSpPr>
        <p:spPr>
          <a:xfrm>
            <a:off x="3870006" y="5017265"/>
            <a:ext cx="2697957" cy="1110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512580-75FA-4AF7-BB28-E105429428EC}"/>
              </a:ext>
            </a:extLst>
          </p:cNvPr>
          <p:cNvSpPr/>
          <p:nvPr/>
        </p:nvSpPr>
        <p:spPr>
          <a:xfrm>
            <a:off x="6565582" y="4045731"/>
            <a:ext cx="2697957" cy="1110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BA7C4A-D0D7-4E78-ACAC-596B6D4FCFAB}"/>
              </a:ext>
            </a:extLst>
          </p:cNvPr>
          <p:cNvSpPr/>
          <p:nvPr/>
        </p:nvSpPr>
        <p:spPr>
          <a:xfrm>
            <a:off x="1331319" y="53861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</a:rPr>
              <a:t>경영학과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5067B8-61AE-4122-A161-937F444B84C2}"/>
              </a:ext>
            </a:extLst>
          </p:cNvPr>
          <p:cNvSpPr/>
          <p:nvPr/>
        </p:nvSpPr>
        <p:spPr>
          <a:xfrm>
            <a:off x="4357397" y="4325762"/>
            <a:ext cx="1005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</a:rPr>
              <a:t>취업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A3EDAA-E7C6-4191-956B-7A7B66D94B61}"/>
              </a:ext>
            </a:extLst>
          </p:cNvPr>
          <p:cNvSpPr/>
          <p:nvPr/>
        </p:nvSpPr>
        <p:spPr>
          <a:xfrm>
            <a:off x="6645777" y="330258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관심도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E58E745-6F42-45DE-9808-48756340554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054" y="5301509"/>
            <a:ext cx="630974" cy="63097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350909A-15B0-406D-B37B-2DC82F55376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86" y="4294457"/>
            <a:ext cx="630974" cy="6309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F9E9BF5-946F-4885-8A0E-8DCDE11593C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915" y="3231763"/>
            <a:ext cx="630974" cy="63097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CE523D-53F7-4E49-AB4A-88B7E8931047}"/>
              </a:ext>
            </a:extLst>
          </p:cNvPr>
          <p:cNvSpPr/>
          <p:nvPr/>
        </p:nvSpPr>
        <p:spPr>
          <a:xfrm>
            <a:off x="1363938" y="4335839"/>
            <a:ext cx="17735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chemeClr val="accent2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  <a:t>마케팅</a:t>
            </a:r>
            <a:r>
              <a:rPr lang="en-US" altLang="ko-KR" b="0" i="0" dirty="0">
                <a:solidFill>
                  <a:schemeClr val="accent2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  <a:t>?</a:t>
            </a:r>
            <a:br>
              <a:rPr lang="en-US" altLang="ko-KR" b="0" i="0" dirty="0">
                <a:solidFill>
                  <a:schemeClr val="accent2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</a:br>
            <a:r>
              <a:rPr lang="ko-KR" altLang="en-US" b="0" i="0" dirty="0">
                <a:solidFill>
                  <a:schemeClr val="accent2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  <a:t>재무자료분석</a:t>
            </a:r>
            <a:r>
              <a:rPr lang="en-US" altLang="ko-KR" b="0" i="0" dirty="0">
                <a:solidFill>
                  <a:schemeClr val="accent2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  <a:t>?</a:t>
            </a:r>
          </a:p>
          <a:p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유통채널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?</a:t>
            </a:r>
            <a:r>
              <a:rPr lang="en-US" altLang="ko-KR" b="0" i="0" dirty="0">
                <a:solidFill>
                  <a:schemeClr val="accent2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  <a:t> 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7AAF38-6931-4C25-AF80-4D7423A631FC}"/>
              </a:ext>
            </a:extLst>
          </p:cNvPr>
          <p:cNvSpPr/>
          <p:nvPr/>
        </p:nvSpPr>
        <p:spPr>
          <a:xfrm>
            <a:off x="4357397" y="3466559"/>
            <a:ext cx="1773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이력서</a:t>
            </a:r>
            <a:endParaRPr lang="en-US" altLang="ko-KR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취업 분야</a:t>
            </a:r>
          </a:p>
        </p:txBody>
      </p:sp>
    </p:spTree>
    <p:extLst>
      <p:ext uri="{BB962C8B-B14F-4D97-AF65-F5344CB8AC3E}">
        <p14:creationId xmlns:p14="http://schemas.microsoft.com/office/powerpoint/2010/main" val="151893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Attractions.r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Seoulsubway.r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C631E5-872D-437E-A960-DE0D73949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756" y="1985481"/>
            <a:ext cx="5707954" cy="27162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83E91C1-7F60-4DA6-8E17-D7745CF74E2C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(4)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지하철 데이터와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광명소 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207655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Attractions.r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Seoulsubway.r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DFEF09-4F8E-4073-B574-CB53B1189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756" y="1822717"/>
            <a:ext cx="5970315" cy="345435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A0CD5-9FED-47C2-ADB7-71D7AD24CC01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(4)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지하철 데이터와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광명소 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577285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Attractions.r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Seoulsubway.r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096255-E95B-489A-9528-E184B86D0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67" y="1839821"/>
            <a:ext cx="6288210" cy="29779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41206C7-0779-4CBB-B309-6353A46FBDC9}"/>
              </a:ext>
            </a:extLst>
          </p:cNvPr>
          <p:cNvSpPr/>
          <p:nvPr/>
        </p:nvSpPr>
        <p:spPr>
          <a:xfrm>
            <a:off x="782773" y="754375"/>
            <a:ext cx="4631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(4)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지하철 데이터와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광명소 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3708982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707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(5) </a:t>
            </a:r>
            <a:r>
              <a:rPr lang="ko-KR" altLang="en-US" sz="3600" dirty="0" err="1">
                <a:solidFill>
                  <a:schemeClr val="accent6">
                    <a:lumMod val="50000"/>
                  </a:schemeClr>
                </a:solidFill>
              </a:rPr>
              <a:t>구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글맵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API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ggmap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이용한 지도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63C8B-6A5B-4E60-9FF6-DF788CE652DF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Googlemap.r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E8E9E3-A9F2-4A2B-9C1A-EF41B5E17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797" y="1633928"/>
            <a:ext cx="4249908" cy="40117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3C2365-2FF6-46E1-818F-F7C784EAA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55" y="2461987"/>
            <a:ext cx="4579459" cy="173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8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707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(5) </a:t>
            </a:r>
            <a:r>
              <a:rPr lang="ko-KR" altLang="en-US" sz="3600" dirty="0" err="1">
                <a:solidFill>
                  <a:schemeClr val="accent6">
                    <a:lumMod val="50000"/>
                  </a:schemeClr>
                </a:solidFill>
              </a:rPr>
              <a:t>구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글맵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API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ggmap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이용한 지도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63C8B-6A5B-4E60-9FF6-DF788CE652DF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Googlemap.r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F208C0-7EB6-4D76-BD92-36F44B8D7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47" y="1669802"/>
            <a:ext cx="6448671" cy="12826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B793C9-D5BB-490D-BF1D-64E08BA0D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47" y="3064468"/>
            <a:ext cx="8005880" cy="281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32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4707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(5) </a:t>
            </a:r>
            <a:r>
              <a:rPr lang="ko-KR" altLang="en-US" sz="3600" dirty="0" err="1">
                <a:solidFill>
                  <a:schemeClr val="accent6">
                    <a:lumMod val="50000"/>
                  </a:schemeClr>
                </a:solidFill>
              </a:rPr>
              <a:t>구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글맵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API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ggmap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이용한 지도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63C8B-6A5B-4E60-9FF6-DF788CE652DF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Googlemap.r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0C676C-E071-4363-9C50-66A07A5AA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09" y="1450162"/>
            <a:ext cx="5546927" cy="533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15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5317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(6)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유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동인구 데이터    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         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상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권별로 그룹화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F0F86-44E3-44E5-B2E2-9DE320B8DE3E}"/>
              </a:ext>
            </a:extLst>
          </p:cNvPr>
          <p:cNvSpPr txBox="1"/>
          <p:nvPr/>
        </p:nvSpPr>
        <p:spPr>
          <a:xfrm>
            <a:off x="1405179" y="1762699"/>
            <a:ext cx="6874525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hlinkClick r:id="rId4" action="ppaction://hlinkfile"/>
              </a:rPr>
              <a:t>유동인구 </a:t>
            </a:r>
            <a:r>
              <a:rPr lang="en-US" altLang="ko-KR" dirty="0">
                <a:hlinkClick r:id="rId4" action="ppaction://hlinkfile"/>
              </a:rPr>
              <a:t>+ </a:t>
            </a:r>
            <a:r>
              <a:rPr lang="ko-KR" altLang="en-US" dirty="0">
                <a:hlinkClick r:id="rId4" action="ppaction://hlinkfile"/>
              </a:rPr>
              <a:t>명소</a:t>
            </a:r>
            <a:r>
              <a:rPr lang="en-US" altLang="ko-KR" dirty="0">
                <a:hlinkClick r:id="rId4" action="ppaction://hlinkfile"/>
              </a:rPr>
              <a:t>. </a:t>
            </a:r>
            <a:r>
              <a:rPr lang="en-US" altLang="ko-KR" dirty="0">
                <a:hlinkClick r:id="rId4" action="ppaction://hlinkfile"/>
              </a:rPr>
              <a:t>h</a:t>
            </a:r>
            <a:r>
              <a:rPr lang="en-US" altLang="ko-KR" dirty="0">
                <a:hlinkClick r:id="rId4" action="ppaction://hlinkfile"/>
              </a:rPr>
              <a:t>tml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>
                <a:hlinkClick r:id="rId5" action="ppaction://hlinkfile"/>
              </a:rPr>
              <a:t>유동인구 </a:t>
            </a:r>
            <a:r>
              <a:rPr lang="en-US" altLang="ko-KR" dirty="0">
                <a:hlinkClick r:id="rId5" action="ppaction://hlinkfile"/>
              </a:rPr>
              <a:t>+ </a:t>
            </a:r>
            <a:r>
              <a:rPr lang="ko-KR" altLang="en-US" dirty="0">
                <a:hlinkClick r:id="rId5" action="ppaction://hlinkfile"/>
              </a:rPr>
              <a:t>지하철</a:t>
            </a:r>
            <a:r>
              <a:rPr lang="en-US" altLang="ko-KR" dirty="0">
                <a:hlinkClick r:id="rId5" action="ppaction://hlinkfile"/>
              </a:rPr>
              <a:t>. html</a:t>
            </a:r>
            <a:endParaRPr lang="en-US" altLang="ko-KR" dirty="0"/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  <p:pic>
        <p:nvPicPr>
          <p:cNvPr id="13" name="Picture 2" descr="크롬 아이콘에 대한 이미지 검색결과">
            <a:extLst>
              <a:ext uri="{FF2B5EF4-FFF2-40B4-BE49-F238E27FC236}">
                <a16:creationId xmlns:a16="http://schemas.microsoft.com/office/drawing/2014/main" id="{2852AEFC-6526-48FB-917A-E44E80751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02" y="1907880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크롬 아이콘에 대한 이미지 검색결과">
            <a:extLst>
              <a:ext uri="{FF2B5EF4-FFF2-40B4-BE49-F238E27FC236}">
                <a16:creationId xmlns:a16="http://schemas.microsoft.com/office/drawing/2014/main" id="{121EB8A9-E89C-4840-8AE9-0E5D6534F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02" y="2504753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974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5317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(6)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유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동인구 데이터    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         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상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권별로 그룹화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01C2DB-52D6-40D4-B2DC-3B462B87A8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28" y="1578280"/>
            <a:ext cx="6165652" cy="38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6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5317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(6)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유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동인구 데이터    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         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상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권별로 그룹화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910866-C939-4DC2-B29E-35F8B5CAA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10" y="1557337"/>
            <a:ext cx="4380920" cy="25968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4D094A-FCB7-423C-A358-CA2168A79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09" y="4310803"/>
            <a:ext cx="6198703" cy="1339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3F22E1-1F2E-46B1-A84E-A953328D5377}"/>
              </a:ext>
            </a:extLst>
          </p:cNvPr>
          <p:cNvSpPr txBox="1"/>
          <p:nvPr/>
        </p:nvSpPr>
        <p:spPr>
          <a:xfrm>
            <a:off x="5495754" y="1623867"/>
            <a:ext cx="3655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</a:rPr>
              <a:t>tot_flpop_co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총유동인구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</a:rPr>
              <a:t>lon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 :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경도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 </a:t>
            </a:r>
          </a:p>
          <a:p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</a:rPr>
              <a:t>lat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 : 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위도</a:t>
            </a:r>
          </a:p>
        </p:txBody>
      </p:sp>
    </p:spTree>
    <p:extLst>
      <p:ext uri="{BB962C8B-B14F-4D97-AF65-F5344CB8AC3E}">
        <p14:creationId xmlns:p14="http://schemas.microsoft.com/office/powerpoint/2010/main" val="1267174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5317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(6)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유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동인구 데이터    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         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상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권별로 그룹화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4DC1D-E4B0-4112-8437-A48818033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70" b="55413"/>
          <a:stretch/>
        </p:blipFill>
        <p:spPr>
          <a:xfrm>
            <a:off x="863109" y="1649675"/>
            <a:ext cx="8362231" cy="297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39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26114"/>
            <a:ext cx="611387" cy="61138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416023" y="205246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주제 선정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89B733-BB71-4148-860B-AD386A930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79" y="1633539"/>
            <a:ext cx="4646692" cy="32742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E81EC7-7956-47A6-9F5F-8324951939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" t="2236" r="2452"/>
          <a:stretch/>
        </p:blipFill>
        <p:spPr>
          <a:xfrm>
            <a:off x="5968880" y="1633539"/>
            <a:ext cx="3228399" cy="32742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2324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5317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(6)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유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동인구 데이터    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         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상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권별로 그룹화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4DC1D-E4B0-4112-8437-A48818033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695"/>
          <a:stretch/>
        </p:blipFill>
        <p:spPr>
          <a:xfrm>
            <a:off x="863109" y="2103181"/>
            <a:ext cx="8715461" cy="242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46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5317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(6)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유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동인구 데이터    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         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상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권별로 그룹화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55CFBD-F217-4B26-A423-CF2E9C342D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"/>
          <a:stretch/>
        </p:blipFill>
        <p:spPr>
          <a:xfrm>
            <a:off x="746274" y="1719741"/>
            <a:ext cx="4055984" cy="30951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60CD80-2A90-4A20-9A74-A9F7888C6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44530"/>
            <a:ext cx="4592234" cy="30951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7298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5317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AD47">
                    <a:lumMod val="75000"/>
                  </a:srgbClr>
                </a:solidFill>
              </a:rPr>
              <a:t>(6) </a:t>
            </a:r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유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동인구 데이터    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          </a:t>
            </a:r>
            <a:r>
              <a:rPr lang="ko-KR" altLang="en-US" sz="3600" dirty="0">
                <a:solidFill>
                  <a:srgbClr val="70AD47">
                    <a:lumMod val="50000"/>
                  </a:srgbClr>
                </a:solidFill>
              </a:rPr>
              <a:t>상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권별로 그룹화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EC8752-09E4-4087-A320-84C7CDE8D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59" y="3065655"/>
            <a:ext cx="2276475" cy="31527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3D305A-1FA3-4E2C-BEC2-2BC3365B3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59" y="1601742"/>
            <a:ext cx="5488868" cy="12628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70C227-1717-4A6F-9296-D2E976B44A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570"/>
          <a:stretch/>
        </p:blipFill>
        <p:spPr>
          <a:xfrm>
            <a:off x="4917489" y="3065655"/>
            <a:ext cx="3114675" cy="295934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CA4DD3D-D379-41E3-8D22-3CE7F8AC902F}"/>
              </a:ext>
            </a:extLst>
          </p:cNvPr>
          <p:cNvSpPr/>
          <p:nvPr/>
        </p:nvSpPr>
        <p:spPr>
          <a:xfrm>
            <a:off x="3682337" y="4164376"/>
            <a:ext cx="815248" cy="594911"/>
          </a:xfrm>
          <a:prstGeom prst="rightArrow">
            <a:avLst/>
          </a:prstGeom>
          <a:solidFill>
            <a:srgbClr val="4E5C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58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17" y="150622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517290" y="254554"/>
            <a:ext cx="23294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데이터 분석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D82BFC-8794-4815-AE06-A6A905F37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870" y="1728388"/>
            <a:ext cx="6424264" cy="441242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267922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416023" y="205246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데이터 분석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230442" y="1024921"/>
            <a:ext cx="330842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3" action="ppaction://hlinkfile"/>
              </a:rPr>
              <a:t>연령별유동인구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3" action="ppaction://hlinkfile"/>
              </a:rPr>
              <a:t>.html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9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시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vs22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시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.html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20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대 주말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화수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.html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30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대 주말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화수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.html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40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대 주말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화수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.html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50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대 주말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화수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.html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60</a:t>
            </a:r>
            <a:r>
              <a:rPr lang="ko-KR" altLang="en-US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대이상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 주말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화수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.html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수요일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토요일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.html</a:t>
            </a: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</a:endParaRPr>
          </a:p>
          <a:p>
            <a:endParaRPr lang="en-US" altLang="ko-KR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</a:endParaRPr>
          </a:p>
          <a:p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D6B88E-50BA-4A2A-BAE1-6498DEF3ACF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17080"/>
            <a:ext cx="611386" cy="611386"/>
          </a:xfrm>
          <a:prstGeom prst="rect">
            <a:avLst/>
          </a:prstGeom>
        </p:spPr>
      </p:pic>
      <p:pic>
        <p:nvPicPr>
          <p:cNvPr id="1026" name="Picture 2" descr="크롬 아이콘에 대한 이미지 검색결과">
            <a:extLst>
              <a:ext uri="{FF2B5EF4-FFF2-40B4-BE49-F238E27FC236}">
                <a16:creationId xmlns:a16="http://schemas.microsoft.com/office/drawing/2014/main" id="{D75F99F2-27BE-43B1-A66E-622D2138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965" y="1200269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크롬 아이콘에 대한 이미지 검색결과">
            <a:extLst>
              <a:ext uri="{FF2B5EF4-FFF2-40B4-BE49-F238E27FC236}">
                <a16:creationId xmlns:a16="http://schemas.microsoft.com/office/drawing/2014/main" id="{B811772D-D666-4B0C-A822-FC91927DC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965" y="1763609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크롬 아이콘에 대한 이미지 검색결과">
            <a:extLst>
              <a:ext uri="{FF2B5EF4-FFF2-40B4-BE49-F238E27FC236}">
                <a16:creationId xmlns:a16="http://schemas.microsoft.com/office/drawing/2014/main" id="{41E6BF17-BD2A-4A7E-9D07-78F77CBD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314" y="2313167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크롬 아이콘에 대한 이미지 검색결과">
            <a:extLst>
              <a:ext uri="{FF2B5EF4-FFF2-40B4-BE49-F238E27FC236}">
                <a16:creationId xmlns:a16="http://schemas.microsoft.com/office/drawing/2014/main" id="{11C349D3-ECB5-47EF-BEA1-615C69F81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63" y="2819096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크롬 아이콘에 대한 이미지 검색결과">
            <a:extLst>
              <a:ext uri="{FF2B5EF4-FFF2-40B4-BE49-F238E27FC236}">
                <a16:creationId xmlns:a16="http://schemas.microsoft.com/office/drawing/2014/main" id="{E6AE4E82-51A6-4AD8-914F-B775BD367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63" y="3352454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크롬 아이콘에 대한 이미지 검색결과">
            <a:extLst>
              <a:ext uri="{FF2B5EF4-FFF2-40B4-BE49-F238E27FC236}">
                <a16:creationId xmlns:a16="http://schemas.microsoft.com/office/drawing/2014/main" id="{2FBD1390-B47E-4414-A250-A3D14A0D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63" y="3939314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크롬 아이콘에 대한 이미지 검색결과">
            <a:extLst>
              <a:ext uri="{FF2B5EF4-FFF2-40B4-BE49-F238E27FC236}">
                <a16:creationId xmlns:a16="http://schemas.microsoft.com/office/drawing/2014/main" id="{E48308F0-D667-4DDD-A207-3A732A4D6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63" y="4488935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크롬 아이콘에 대한 이미지 검색결과">
            <a:extLst>
              <a:ext uri="{FF2B5EF4-FFF2-40B4-BE49-F238E27FC236}">
                <a16:creationId xmlns:a16="http://schemas.microsoft.com/office/drawing/2014/main" id="{3491ED75-34FA-46E4-A682-4AE9B174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63" y="5038556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597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3219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L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eaflet - 20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대 주말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vs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화수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.html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67DE92-310F-47A6-938B-79CD35AC1233}"/>
              </a:ext>
            </a:extLst>
          </p:cNvPr>
          <p:cNvSpPr/>
          <p:nvPr/>
        </p:nvSpPr>
        <p:spPr>
          <a:xfrm>
            <a:off x="1416023" y="205246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데이터 분석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8CF9A8-56F8-4B7C-BBD7-836EE550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17080"/>
            <a:ext cx="611386" cy="6113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44CCAC-ED9C-4E80-882C-0097ACE4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75" y="1583189"/>
            <a:ext cx="6482377" cy="9276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56D083-8D8D-4612-8AFD-98203D358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09" y="2445736"/>
            <a:ext cx="6947915" cy="1966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3693D1-E169-4C57-B0D2-5C61D515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775" y="4470941"/>
            <a:ext cx="6947915" cy="20052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97C644-1EA3-46F1-8374-72A5B279C624}"/>
              </a:ext>
            </a:extLst>
          </p:cNvPr>
          <p:cNvSpPr/>
          <p:nvPr/>
        </p:nvSpPr>
        <p:spPr>
          <a:xfrm>
            <a:off x="3208501" y="1583189"/>
            <a:ext cx="559268" cy="24561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03C7E2-ED05-4B2F-B722-B87B8ED0BD97}"/>
              </a:ext>
            </a:extLst>
          </p:cNvPr>
          <p:cNvSpPr/>
          <p:nvPr/>
        </p:nvSpPr>
        <p:spPr>
          <a:xfrm>
            <a:off x="3853677" y="1601353"/>
            <a:ext cx="559268" cy="24561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1D63BF-09E4-4231-84CD-2E9CD10E2907}"/>
              </a:ext>
            </a:extLst>
          </p:cNvPr>
          <p:cNvSpPr/>
          <p:nvPr/>
        </p:nvSpPr>
        <p:spPr>
          <a:xfrm>
            <a:off x="4673366" y="1819408"/>
            <a:ext cx="559268" cy="24561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9DE0D-AC24-45FE-BF33-170BD67511BD}"/>
              </a:ext>
            </a:extLst>
          </p:cNvPr>
          <p:cNvSpPr txBox="1"/>
          <p:nvPr/>
        </p:nvSpPr>
        <p:spPr>
          <a:xfrm>
            <a:off x="7324152" y="1757547"/>
            <a:ext cx="1718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-&gt; named num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43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2427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대 주말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vs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화수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.html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67DE92-310F-47A6-938B-79CD35AC1233}"/>
              </a:ext>
            </a:extLst>
          </p:cNvPr>
          <p:cNvSpPr/>
          <p:nvPr/>
        </p:nvSpPr>
        <p:spPr>
          <a:xfrm>
            <a:off x="1416023" y="205246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데이터 분석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8CF9A8-56F8-4B7C-BBD7-836EE550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17080"/>
            <a:ext cx="611386" cy="6113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0DA86EA-6098-4A00-989A-7ACA73CD9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79" y="1667772"/>
            <a:ext cx="6645140" cy="11325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CEA991-BC5D-41B8-9B45-8EDA1576D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62" y="2983230"/>
            <a:ext cx="2743200" cy="285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CC5DCD-5C38-4DD5-9D91-6B957D5DE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8268" y="2964180"/>
            <a:ext cx="1771650" cy="2876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CED8E3B-269F-496E-B8F1-AEDF24BE7A4B}"/>
              </a:ext>
            </a:extLst>
          </p:cNvPr>
          <p:cNvSpPr/>
          <p:nvPr/>
        </p:nvSpPr>
        <p:spPr>
          <a:xfrm>
            <a:off x="4469130" y="4240530"/>
            <a:ext cx="160020" cy="171450"/>
          </a:xfrm>
          <a:prstGeom prst="ellipse">
            <a:avLst/>
          </a:prstGeom>
          <a:solidFill>
            <a:srgbClr val="4E5C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8607144-FEC3-4C3C-8BF8-3BD822136379}"/>
              </a:ext>
            </a:extLst>
          </p:cNvPr>
          <p:cNvSpPr/>
          <p:nvPr/>
        </p:nvSpPr>
        <p:spPr>
          <a:xfrm>
            <a:off x="4747260" y="4244340"/>
            <a:ext cx="160020" cy="171450"/>
          </a:xfrm>
          <a:prstGeom prst="ellipse">
            <a:avLst/>
          </a:prstGeom>
          <a:solidFill>
            <a:srgbClr val="4E5C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A5F685-E913-4FEE-AE59-03C78D4B0BD7}"/>
              </a:ext>
            </a:extLst>
          </p:cNvPr>
          <p:cNvSpPr/>
          <p:nvPr/>
        </p:nvSpPr>
        <p:spPr>
          <a:xfrm>
            <a:off x="5025390" y="4250055"/>
            <a:ext cx="160020" cy="171450"/>
          </a:xfrm>
          <a:prstGeom prst="ellipse">
            <a:avLst/>
          </a:prstGeom>
          <a:solidFill>
            <a:srgbClr val="4E5C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93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2427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대 주말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vs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화수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.html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67DE92-310F-47A6-938B-79CD35AC1233}"/>
              </a:ext>
            </a:extLst>
          </p:cNvPr>
          <p:cNvSpPr/>
          <p:nvPr/>
        </p:nvSpPr>
        <p:spPr>
          <a:xfrm>
            <a:off x="1416023" y="205246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데이터 분석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8CF9A8-56F8-4B7C-BBD7-836EE550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17080"/>
            <a:ext cx="611386" cy="61138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4001641-C420-4827-BD19-A400AD4BB46B}"/>
              </a:ext>
            </a:extLst>
          </p:cNvPr>
          <p:cNvGrpSpPr/>
          <p:nvPr/>
        </p:nvGrpSpPr>
        <p:grpSpPr>
          <a:xfrm>
            <a:off x="863109" y="1566638"/>
            <a:ext cx="7258398" cy="1667713"/>
            <a:chOff x="917079" y="1761284"/>
            <a:chExt cx="5657850" cy="129996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344BE60-BAC8-4CF3-AED0-D6124432F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7079" y="1761284"/>
              <a:ext cx="5657850" cy="5715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7347CF-8E0A-4C64-9930-9697EB632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604" y="2332784"/>
              <a:ext cx="2819400" cy="1905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2DC0990-8097-4777-B7B7-031BB4D0F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6004" y="2370884"/>
              <a:ext cx="1066800" cy="1524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9196A5A-7308-48C5-AF6D-94522DB4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7079" y="2537375"/>
              <a:ext cx="5457825" cy="523875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B8E8577-C2FA-4348-A020-2F8F2991D0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109" y="3284891"/>
            <a:ext cx="2743200" cy="285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F7E9A0-AB72-4EC5-92E6-89C4C2AB74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0715" y="3265841"/>
            <a:ext cx="1771650" cy="2876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D3C9031F-2BA6-4526-A4A8-FD5E67E5CC0E}"/>
              </a:ext>
            </a:extLst>
          </p:cNvPr>
          <p:cNvSpPr/>
          <p:nvPr/>
        </p:nvSpPr>
        <p:spPr>
          <a:xfrm>
            <a:off x="4391577" y="4542191"/>
            <a:ext cx="160020" cy="171450"/>
          </a:xfrm>
          <a:prstGeom prst="ellipse">
            <a:avLst/>
          </a:prstGeom>
          <a:solidFill>
            <a:srgbClr val="4E5C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8F0D2F3-AD44-4B42-A2FD-C1C17F760D02}"/>
              </a:ext>
            </a:extLst>
          </p:cNvPr>
          <p:cNvSpPr/>
          <p:nvPr/>
        </p:nvSpPr>
        <p:spPr>
          <a:xfrm>
            <a:off x="4669707" y="4546001"/>
            <a:ext cx="160020" cy="171450"/>
          </a:xfrm>
          <a:prstGeom prst="ellipse">
            <a:avLst/>
          </a:prstGeom>
          <a:solidFill>
            <a:srgbClr val="4E5C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7F52B11-C7B5-4416-A470-C0978BFC31AA}"/>
              </a:ext>
            </a:extLst>
          </p:cNvPr>
          <p:cNvSpPr/>
          <p:nvPr/>
        </p:nvSpPr>
        <p:spPr>
          <a:xfrm>
            <a:off x="4947837" y="4551716"/>
            <a:ext cx="160020" cy="171450"/>
          </a:xfrm>
          <a:prstGeom prst="ellipse">
            <a:avLst/>
          </a:prstGeom>
          <a:solidFill>
            <a:srgbClr val="4E5C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614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2427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대 주말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vs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화수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.html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67DE92-310F-47A6-938B-79CD35AC1233}"/>
              </a:ext>
            </a:extLst>
          </p:cNvPr>
          <p:cNvSpPr/>
          <p:nvPr/>
        </p:nvSpPr>
        <p:spPr>
          <a:xfrm>
            <a:off x="1416023" y="205246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데이터 분석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8CF9A8-56F8-4B7C-BBD7-836EE550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17080"/>
            <a:ext cx="611386" cy="6113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509CAAF-9A77-4787-940A-5C928769B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79" y="1612582"/>
            <a:ext cx="7940594" cy="443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08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2427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대 주말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vs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화수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.html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67DE92-310F-47A6-938B-79CD35AC1233}"/>
              </a:ext>
            </a:extLst>
          </p:cNvPr>
          <p:cNvSpPr/>
          <p:nvPr/>
        </p:nvSpPr>
        <p:spPr>
          <a:xfrm>
            <a:off x="1416023" y="205246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데이터 분석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8CF9A8-56F8-4B7C-BBD7-836EE550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17080"/>
            <a:ext cx="611386" cy="6113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81BCEFF-4397-4513-A2C4-178FA4CA33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55"/>
          <a:stretch/>
        </p:blipFill>
        <p:spPr>
          <a:xfrm>
            <a:off x="805476" y="1498350"/>
            <a:ext cx="8877707" cy="36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12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26114"/>
            <a:ext cx="611387" cy="61138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416023" y="205246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주제 선정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2A1783-FAA0-46C0-806D-A5D94FDB9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441" y="1054293"/>
            <a:ext cx="4201112" cy="2355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80882D-77DC-4556-BD23-94BD8C33E6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444" y="2574560"/>
            <a:ext cx="4201112" cy="2189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54D1EB1-B783-4C7C-AA9B-7EF654448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2106" y="3429000"/>
            <a:ext cx="4131559" cy="2532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47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2427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대 주말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vs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화수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.html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67DE92-310F-47A6-938B-79CD35AC1233}"/>
              </a:ext>
            </a:extLst>
          </p:cNvPr>
          <p:cNvSpPr/>
          <p:nvPr/>
        </p:nvSpPr>
        <p:spPr>
          <a:xfrm>
            <a:off x="1416023" y="205246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데이터 분석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8CF9A8-56F8-4B7C-BBD7-836EE550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17080"/>
            <a:ext cx="611386" cy="6113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0E9049-E456-4AB2-8A10-4AE9216D9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09" y="1488169"/>
            <a:ext cx="7334287" cy="50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64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A46037-61F0-4073-A52B-F554481865CA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87DD5-D808-460B-B8A3-E467E2E4C57D}"/>
              </a:ext>
            </a:extLst>
          </p:cNvPr>
          <p:cNvSpPr/>
          <p:nvPr/>
        </p:nvSpPr>
        <p:spPr>
          <a:xfrm>
            <a:off x="782773" y="754375"/>
            <a:ext cx="2427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대 주말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vs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화수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.html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E956B-77D8-4042-893B-98F8F5528246}"/>
              </a:ext>
            </a:extLst>
          </p:cNvPr>
          <p:cNvSpPr txBox="1"/>
          <p:nvPr/>
        </p:nvSpPr>
        <p:spPr>
          <a:xfrm>
            <a:off x="8279704" y="6103234"/>
            <a:ext cx="146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K-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means.r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67DE92-310F-47A6-938B-79CD35AC1233}"/>
              </a:ext>
            </a:extLst>
          </p:cNvPr>
          <p:cNvSpPr/>
          <p:nvPr/>
        </p:nvSpPr>
        <p:spPr>
          <a:xfrm>
            <a:off x="1416023" y="205246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데이터 분석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8CF9A8-56F8-4B7C-BBD7-836EE550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17080"/>
            <a:ext cx="611386" cy="6113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9933D6E-3CBB-444B-8D59-BFC7F2D86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09" y="1488169"/>
            <a:ext cx="7426835" cy="516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11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416023" y="205246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데이터 분석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230442" y="1024921"/>
            <a:ext cx="330842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연령별유동인구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.html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3" action="ppaction://hlinkfile"/>
              </a:rPr>
              <a:t>9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3" action="ppaction://hlinkfile"/>
              </a:rPr>
              <a:t>시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3" action="ppaction://hlinkfile"/>
              </a:rPr>
              <a:t>vs22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3" action="ppaction://hlinkfile"/>
              </a:rPr>
              <a:t>시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3" action="ppaction://hlinkfile"/>
              </a:rPr>
              <a:t>.html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4" action="ppaction://hlinkfile"/>
              </a:rPr>
              <a:t>20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4" action="ppaction://hlinkfile"/>
              </a:rPr>
              <a:t>대 주말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4" action="ppaction://hlinkfile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4" action="ppaction://hlinkfile"/>
              </a:rPr>
              <a:t>화수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4" action="ppaction://hlinkfile"/>
              </a:rPr>
              <a:t>.html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5" action="ppaction://hlinkfile"/>
              </a:rPr>
              <a:t>30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5" action="ppaction://hlinkfile"/>
              </a:rPr>
              <a:t>대 주말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5" action="ppaction://hlinkfile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5" action="ppaction://hlinkfile"/>
              </a:rPr>
              <a:t>화수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5" action="ppaction://hlinkfile"/>
              </a:rPr>
              <a:t>.html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6" action="ppaction://hlinkfile"/>
              </a:rPr>
              <a:t>40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6" action="ppaction://hlinkfile"/>
              </a:rPr>
              <a:t>대 주말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6" action="ppaction://hlinkfile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6" action="ppaction://hlinkfile"/>
              </a:rPr>
              <a:t>화수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6" action="ppaction://hlinkfile"/>
              </a:rPr>
              <a:t>.html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7" action="ppaction://hlinkfile"/>
              </a:rPr>
              <a:t>50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7" action="ppaction://hlinkfile"/>
              </a:rPr>
              <a:t>대 주말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7" action="ppaction://hlinkfile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7" action="ppaction://hlinkfile"/>
              </a:rPr>
              <a:t>화수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7" action="ppaction://hlinkfile"/>
              </a:rPr>
              <a:t>.html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8" action="ppaction://hlinkfile"/>
              </a:rPr>
              <a:t>60</a:t>
            </a:r>
            <a:r>
              <a:rPr lang="ko-KR" altLang="en-US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8" action="ppaction://hlinkfile"/>
              </a:rPr>
              <a:t>대이상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8" action="ppaction://hlinkfile"/>
              </a:rPr>
              <a:t> 주말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8" action="ppaction://hlinkfile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8" action="ppaction://hlinkfile"/>
              </a:rPr>
              <a:t>화수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8" action="ppaction://hlinkfile"/>
              </a:rPr>
              <a:t>.html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9" action="ppaction://hlinkfile"/>
              </a:rPr>
              <a:t>수요일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9" action="ppaction://hlinkfile"/>
              </a:rPr>
              <a:t>vs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9" action="ppaction://hlinkfile"/>
              </a:rPr>
              <a:t>토요일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hlinkClick r:id="rId9" action="ppaction://hlinkfile"/>
              </a:rPr>
              <a:t>.html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</a:endParaRPr>
          </a:p>
          <a:p>
            <a:endParaRPr lang="en-US" altLang="ko-KR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</a:endParaRPr>
          </a:p>
          <a:p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D6B88E-50BA-4A2A-BAE1-6498DEF3ACF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17080"/>
            <a:ext cx="611386" cy="611386"/>
          </a:xfrm>
          <a:prstGeom prst="rect">
            <a:avLst/>
          </a:prstGeom>
        </p:spPr>
      </p:pic>
      <p:pic>
        <p:nvPicPr>
          <p:cNvPr id="1026" name="Picture 2" descr="크롬 아이콘에 대한 이미지 검색결과">
            <a:extLst>
              <a:ext uri="{FF2B5EF4-FFF2-40B4-BE49-F238E27FC236}">
                <a16:creationId xmlns:a16="http://schemas.microsoft.com/office/drawing/2014/main" id="{D75F99F2-27BE-43B1-A66E-622D2138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965" y="1200269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크롬 아이콘에 대한 이미지 검색결과">
            <a:extLst>
              <a:ext uri="{FF2B5EF4-FFF2-40B4-BE49-F238E27FC236}">
                <a16:creationId xmlns:a16="http://schemas.microsoft.com/office/drawing/2014/main" id="{B811772D-D666-4B0C-A822-FC91927DC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965" y="1763609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크롬 아이콘에 대한 이미지 검색결과">
            <a:extLst>
              <a:ext uri="{FF2B5EF4-FFF2-40B4-BE49-F238E27FC236}">
                <a16:creationId xmlns:a16="http://schemas.microsoft.com/office/drawing/2014/main" id="{41E6BF17-BD2A-4A7E-9D07-78F77CBD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314" y="2313167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크롬 아이콘에 대한 이미지 검색결과">
            <a:extLst>
              <a:ext uri="{FF2B5EF4-FFF2-40B4-BE49-F238E27FC236}">
                <a16:creationId xmlns:a16="http://schemas.microsoft.com/office/drawing/2014/main" id="{11C349D3-ECB5-47EF-BEA1-615C69F81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63" y="2819096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크롬 아이콘에 대한 이미지 검색결과">
            <a:extLst>
              <a:ext uri="{FF2B5EF4-FFF2-40B4-BE49-F238E27FC236}">
                <a16:creationId xmlns:a16="http://schemas.microsoft.com/office/drawing/2014/main" id="{E6AE4E82-51A6-4AD8-914F-B775BD367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63" y="3352454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크롬 아이콘에 대한 이미지 검색결과">
            <a:extLst>
              <a:ext uri="{FF2B5EF4-FFF2-40B4-BE49-F238E27FC236}">
                <a16:creationId xmlns:a16="http://schemas.microsoft.com/office/drawing/2014/main" id="{2FBD1390-B47E-4414-A250-A3D14A0D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63" y="3939314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크롬 아이콘에 대한 이미지 검색결과">
            <a:extLst>
              <a:ext uri="{FF2B5EF4-FFF2-40B4-BE49-F238E27FC236}">
                <a16:creationId xmlns:a16="http://schemas.microsoft.com/office/drawing/2014/main" id="{E48308F0-D667-4DDD-A207-3A732A4D6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63" y="4488935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크롬 아이콘에 대한 이미지 검색결과">
            <a:extLst>
              <a:ext uri="{FF2B5EF4-FFF2-40B4-BE49-F238E27FC236}">
                <a16:creationId xmlns:a16="http://schemas.microsoft.com/office/drawing/2014/main" id="{3491ED75-34FA-46E4-A682-4AE9B174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63" y="5038556"/>
            <a:ext cx="403680" cy="4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521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3" y="99007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79704" y="6103234"/>
            <a:ext cx="14655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This is my Style</a:t>
            </a:r>
          </a:p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hamss.tistory.com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91396" y="115844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후기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605122" y="3038506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524786" y="2392177"/>
            <a:ext cx="135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ttractions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313377" y="2392176"/>
            <a:ext cx="10341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err="1">
                <a:solidFill>
                  <a:schemeClr val="accent6">
                    <a:lumMod val="50000"/>
                  </a:schemeClr>
                </a:solidFill>
              </a:rPr>
              <a:t>B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igData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01968" y="2392175"/>
            <a:ext cx="9589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C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oding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24786" y="3212169"/>
            <a:ext cx="1929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</a:rPr>
              <a:t>Seoul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</a:rPr>
              <a:t>Attractions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330184" y="3212169"/>
            <a:ext cx="17735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</a:rPr>
              <a:t>Proconditioning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helvetica" panose="020B0604020202020204" pitchFamily="34" charset="0"/>
            </a:endParaRPr>
          </a:p>
          <a:p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</a:rPr>
              <a:t>Rawdata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helvetica" panose="020B0604020202020204" pitchFamily="34" charset="0"/>
            </a:endParaRPr>
          </a:p>
          <a:p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174307" y="3212169"/>
            <a:ext cx="1623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chemeClr val="accent6">
                    <a:lumMod val="75000"/>
                  </a:schemeClr>
                </a:solidFill>
                <a:effectLst/>
                <a:latin typeface="helvetica" panose="020B0604020202020204" pitchFamily="34" charset="0"/>
              </a:rPr>
              <a:t>Is funny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74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294614" y="1086398"/>
            <a:ext cx="611386" cy="448478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365269" y="3036402"/>
            <a:ext cx="3175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</a:rPr>
              <a:t>THE END</a:t>
            </a:r>
            <a:endParaRPr lang="ko-KR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50679" y="3621177"/>
            <a:ext cx="1634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서울유동인구분석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0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" y="126114"/>
            <a:ext cx="611387" cy="61138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416023" y="205246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주제 선정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F08186-BCFB-4438-83E9-49F67454F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35" y="1192170"/>
            <a:ext cx="3276472" cy="44723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C9005AF-A50A-4B9B-9073-9696F50139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6" t="1390" r="6031" b="20864"/>
          <a:stretch/>
        </p:blipFill>
        <p:spPr>
          <a:xfrm rot="5400000">
            <a:off x="1010622" y="2040578"/>
            <a:ext cx="3428361" cy="25255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5636B8-5996-4D69-9E38-269BB1ED87D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7810" r="3112" b="6457"/>
          <a:stretch/>
        </p:blipFill>
        <p:spPr>
          <a:xfrm rot="5400000">
            <a:off x="6269067" y="2111463"/>
            <a:ext cx="3428363" cy="23955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A405CF1-2326-4F45-8B60-BA5BC33D894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" r="7197" b="15367"/>
          <a:stretch/>
        </p:blipFill>
        <p:spPr>
          <a:xfrm rot="5400000">
            <a:off x="3724518" y="2092117"/>
            <a:ext cx="3434226" cy="24283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037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A11BFD-DACB-480C-B100-13A9836B08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1" r="12353" b="4700"/>
          <a:stretch/>
        </p:blipFill>
        <p:spPr>
          <a:xfrm>
            <a:off x="707788" y="855223"/>
            <a:ext cx="2904842" cy="28129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26E832-D410-46F5-A223-FB6E65E500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83"/>
          <a:stretch/>
        </p:blipFill>
        <p:spPr>
          <a:xfrm>
            <a:off x="707789" y="3825477"/>
            <a:ext cx="2904842" cy="28315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01DDBF-3504-4671-ADF8-039189C9D3B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t="2589" r="19926" b="2414"/>
          <a:stretch/>
        </p:blipFill>
        <p:spPr>
          <a:xfrm>
            <a:off x="3798754" y="3825477"/>
            <a:ext cx="2904842" cy="27957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03450B4-C0EB-4017-B821-6F4BB46A2A4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0" t="12163" r="20403" b="10606"/>
          <a:stretch/>
        </p:blipFill>
        <p:spPr>
          <a:xfrm>
            <a:off x="3791259" y="855223"/>
            <a:ext cx="2904842" cy="28209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3B61D35-D6F3-44A5-80F5-1D71FAE6A7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730" y="975070"/>
            <a:ext cx="2904842" cy="25732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A6D3AAE-188E-4C57-BEB6-CA88FC4FCE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2492" y="3738012"/>
            <a:ext cx="2904842" cy="27512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795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1DA861-1268-46EC-87E2-0B7B6EA11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55" y="1469328"/>
            <a:ext cx="7275715" cy="41018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6174810-1B68-4C87-8C2E-7D87F50A1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669" y="1467548"/>
            <a:ext cx="6981501" cy="42119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029874-91AE-4AEA-A615-5363F9F6A5D4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E15869-86D6-4285-BAE0-6546F37F5442}"/>
              </a:ext>
            </a:extLst>
          </p:cNvPr>
          <p:cNvSpPr/>
          <p:nvPr/>
        </p:nvSpPr>
        <p:spPr>
          <a:xfrm>
            <a:off x="782773" y="754375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err="1">
                <a:solidFill>
                  <a:schemeClr val="accent6">
                    <a:lumMod val="50000"/>
                  </a:schemeClr>
                </a:solidFill>
              </a:rPr>
              <a:t>서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울열린데이터광장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B59A50-6E9D-46D8-9257-A19017BF350D}"/>
              </a:ext>
            </a:extLst>
          </p:cNvPr>
          <p:cNvSpPr/>
          <p:nvPr/>
        </p:nvSpPr>
        <p:spPr>
          <a:xfrm>
            <a:off x="3140364" y="1467548"/>
            <a:ext cx="360218" cy="421197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407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9" y="9066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20756" y="169600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프로젝트 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F823FC-3F2C-4042-B9EE-280A9E7C3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55" y="1560889"/>
            <a:ext cx="7192938" cy="39535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695520-FC5C-40F8-856F-ED8B79D27FBE}"/>
              </a:ext>
            </a:extLst>
          </p:cNvPr>
          <p:cNvCxnSpPr/>
          <p:nvPr/>
        </p:nvCxnSpPr>
        <p:spPr>
          <a:xfrm>
            <a:off x="863109" y="1400704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949399-EE91-4FC5-A933-3B50DC2003B9}"/>
              </a:ext>
            </a:extLst>
          </p:cNvPr>
          <p:cNvSpPr/>
          <p:nvPr/>
        </p:nvSpPr>
        <p:spPr>
          <a:xfrm>
            <a:off x="782773" y="754375"/>
            <a:ext cx="23679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err="1">
                <a:solidFill>
                  <a:schemeClr val="accent6">
                    <a:lumMod val="50000"/>
                  </a:schemeClr>
                </a:solidFill>
              </a:rPr>
              <a:t>출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력값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설명 데이터</a:t>
            </a:r>
          </a:p>
        </p:txBody>
      </p:sp>
    </p:spTree>
    <p:extLst>
      <p:ext uri="{BB962C8B-B14F-4D97-AF65-F5344CB8AC3E}">
        <p14:creationId xmlns:p14="http://schemas.microsoft.com/office/powerpoint/2010/main" val="2190139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564</TotalTime>
  <Words>868</Words>
  <Application>Microsoft Office PowerPoint</Application>
  <PresentationFormat>A4 용지(210x297mm)</PresentationFormat>
  <Paragraphs>227</Paragraphs>
  <Slides>54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helvetica</vt:lpstr>
      <vt:lpstr>맑은 고딕</vt:lpstr>
      <vt:lpstr>Calibri Light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대용</dc:creator>
  <cp:lastModifiedBy>LEE HYEON SEUNG</cp:lastModifiedBy>
  <cp:revision>50</cp:revision>
  <dcterms:created xsi:type="dcterms:W3CDTF">2016-11-15T01:28:42Z</dcterms:created>
  <dcterms:modified xsi:type="dcterms:W3CDTF">2019-10-31T09:40:32Z</dcterms:modified>
</cp:coreProperties>
</file>